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sapta Erwin Irawan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98" autoAdjust="0"/>
  </p:normalViewPr>
  <p:slideViewPr>
    <p:cSldViewPr snapToGrid="0">
      <p:cViewPr varScale="1">
        <p:scale>
          <a:sx n="103" d="100"/>
          <a:sy n="103" d="100"/>
        </p:scale>
        <p:origin x="356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d8f129af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d8f129af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Unggul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d8f129af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d8f129af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d8f129af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d8f129af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organization =&gt;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yang </a:t>
            </a:r>
            <a:r>
              <a:rPr lang="en-US" dirty="0" err="1"/>
              <a:t>tinggi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d8f129af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d8f129af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KPI = Key Performance Indicator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d8f129af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d8f129af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2c93b9e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72c93b9e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HDcqbuan9INELRs0N1o9HQRvBfgrVWusF4EvPCxWs5OuNKA/viewform?usp=head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457333" y="1781075"/>
            <a:ext cx="541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80"/>
              <a:t>DRAFT NASKAH AKADEMIK MWA TENTANG PENGEMBANGAN SDM ITB</a:t>
            </a:r>
            <a:endParaRPr sz="408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457328" y="3870625"/>
            <a:ext cx="541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KONDISI 11 Agt 2025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3163"/>
            <a:ext cx="2797174" cy="279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104F312-EE45-0867-9938-BCC755674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94" y="126820"/>
            <a:ext cx="706909" cy="7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10" b="1"/>
              <a:t>Pemikiran Penting</a:t>
            </a:r>
            <a:r>
              <a:rPr lang="en" sz="2310"/>
              <a:t>: Pengembangan Dosen dan Tenaga Kependidikan menuju Budaya Unggul</a:t>
            </a:r>
            <a:endParaRPr sz="312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546025"/>
            <a:ext cx="8520600" cy="3117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Mewujudkan </a:t>
            </a:r>
            <a:r>
              <a:rPr lang="en" sz="2000" b="1" dirty="0">
                <a:solidFill>
                  <a:schemeClr val="dk1"/>
                </a:solidFill>
              </a:rPr>
              <a:t>profesionalisme dan integritas </a:t>
            </a:r>
            <a:r>
              <a:rPr lang="en" sz="2000" dirty="0">
                <a:solidFill>
                  <a:schemeClr val="dk1"/>
                </a:solidFill>
              </a:rPr>
              <a:t>dosen dan tendik. 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Mengadopsi pendekatan </a:t>
            </a:r>
            <a:r>
              <a:rPr lang="en" sz="2000" b="1" dirty="0">
                <a:solidFill>
                  <a:schemeClr val="dk1"/>
                </a:solidFill>
              </a:rPr>
              <a:t>Modal Insani (Human Capital)</a:t>
            </a:r>
            <a:r>
              <a:rPr lang="en" sz="2000" dirty="0">
                <a:solidFill>
                  <a:schemeClr val="dk1"/>
                </a:solidFill>
              </a:rPr>
              <a:t> untuk menciptakan lingkungan kerja yang kolaboratif dan inovatif.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Menumbuhkan semangat dosen </a:t>
            </a:r>
            <a:r>
              <a:rPr lang="en" sz="2000" b="1" dirty="0">
                <a:solidFill>
                  <a:schemeClr val="dk1"/>
                </a:solidFill>
              </a:rPr>
              <a:t>dan tendik </a:t>
            </a:r>
            <a:r>
              <a:rPr lang="en" sz="2000" dirty="0">
                <a:solidFill>
                  <a:schemeClr val="dk1"/>
                </a:solidFill>
              </a:rPr>
              <a:t>untuk meningkatkan kompetensi.  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… (masukan dari komunitas)</a:t>
            </a: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025C70A-96FC-8E55-CA14-978CB51AB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94" y="126820"/>
            <a:ext cx="706909" cy="7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18908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Potret Pengelolaan SDM ITB Saat Ini &amp; Tantangan </a:t>
            </a:r>
            <a:br>
              <a:rPr lang="en" dirty="0"/>
            </a:br>
            <a:r>
              <a:rPr lang="en" dirty="0"/>
              <a:t>Utama, Antara Lain:</a:t>
            </a:r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55850" y="842100"/>
            <a:ext cx="8832300" cy="4112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" sz="1600" b="1" dirty="0">
                <a:solidFill>
                  <a:schemeClr val="dk1"/>
                </a:solidFill>
              </a:rPr>
              <a:t>Kekuatan (Strengths):</a:t>
            </a:r>
            <a:endParaRPr sz="1600" b="1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ITB memiliki SDM berkualitas tinggi (dosen bergelar doktor).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Telah mengimplementasikan Sistem Informasi Sumber Daya Manusia (HRIS).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Memiliki kerangka regulasi yang jelas.</a:t>
            </a:r>
            <a:endParaRPr sz="1600" dirty="0">
              <a:solidFill>
                <a:schemeClr val="dk1"/>
              </a:solidFill>
            </a:endParaRP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" sz="1600" b="1" dirty="0">
                <a:solidFill>
                  <a:schemeClr val="dk1"/>
                </a:solidFill>
              </a:rPr>
              <a:t>Kelemahan (Weaknesses):</a:t>
            </a:r>
            <a:endParaRPr sz="1600" b="1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Diperlukan perimbangan dalam pengembangan karir, penghargaan, dan keterlibatan antara dosen dan tendik. 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Perlunya peningkatan motivasi dan inisiatif pengembangan diri di kalangan tendik.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HRIS perlu dioptimalkan untuk mendukung pengambilan keputusan.</a:t>
            </a:r>
            <a:endParaRPr sz="1600" dirty="0">
              <a:solidFill>
                <a:schemeClr val="dk1"/>
              </a:solidFill>
            </a:endParaRP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" sz="1600" b="1" dirty="0">
                <a:solidFill>
                  <a:schemeClr val="dk1"/>
                </a:solidFill>
              </a:rPr>
              <a:t>Tantangan Kritis:</a:t>
            </a:r>
            <a:endParaRPr sz="1600" b="1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Ketimpangan pengembangan karir (dosen junior vs senior, PNS vs non-PNS).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dirty="0">
                <a:solidFill>
                  <a:schemeClr val="dk1"/>
                </a:solidFill>
              </a:rPr>
              <a:t>Keterbatasan jalur karir fungsional dan program pengembangan kompetensi yang terstruktur bagi tendik.</a:t>
            </a:r>
            <a:endParaRPr sz="23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76FE83A-9230-4ADF-CFBB-C6FA3CE41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94" y="126820"/>
            <a:ext cx="706909" cy="7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9171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Pergeseran Paradigma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963827"/>
            <a:ext cx="8520600" cy="3904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>
              <a:spcBef>
                <a:spcPts val="1200"/>
              </a:spcBef>
              <a:buClr>
                <a:schemeClr val="dk1"/>
              </a:buClr>
              <a:buSzPts val="1500"/>
              <a:buNone/>
            </a:pPr>
            <a:r>
              <a:rPr lang="en" sz="1400" b="1" dirty="0">
                <a:solidFill>
                  <a:schemeClr val="dk1"/>
                </a:solidFill>
              </a:rPr>
              <a:t>Pentingnya Transformasi:</a:t>
            </a:r>
            <a:r>
              <a:rPr lang="en" sz="1400" dirty="0">
                <a:solidFill>
                  <a:schemeClr val="dk1"/>
                </a:solidFill>
              </a:rPr>
              <a:t> ITB perlu mengembangkan ekosistem organisasi yang lebih humanis, inovatif, dan mengoptimalkan potensi setiap individu. </a:t>
            </a:r>
          </a:p>
          <a:p>
            <a:pPr marL="133350" lvl="0" indent="0">
              <a:spcBef>
                <a:spcPts val="1200"/>
              </a:spcBef>
              <a:buClr>
                <a:schemeClr val="dk1"/>
              </a:buClr>
              <a:buSzPts val="1500"/>
              <a:buNone/>
            </a:pPr>
            <a:r>
              <a:rPr lang="en" sz="1400" b="1" dirty="0">
                <a:solidFill>
                  <a:schemeClr val="dk1"/>
                </a:solidFill>
              </a:rPr>
              <a:t>Manusia sebagai Sumber Daya (Human Resource):</a:t>
            </a:r>
            <a:endParaRPr sz="1400" b="1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dirty="0">
                <a:solidFill>
                  <a:schemeClr val="dk1"/>
                </a:solidFill>
              </a:rPr>
              <a:t>Pandangan: Pegawai sebagai aset yang dikelola untuk efisiensi dan produktivitas.</a:t>
            </a:r>
            <a:endParaRPr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dirty="0">
                <a:solidFill>
                  <a:schemeClr val="dk1"/>
                </a:solidFill>
              </a:rPr>
              <a:t>Fokus: Administrasi, standarisasi, formalisasi, hierarki, kontrol ketat.</a:t>
            </a:r>
            <a:endParaRPr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dirty="0">
                <a:solidFill>
                  <a:schemeClr val="dk1"/>
                </a:solidFill>
              </a:rPr>
              <a:t>Orientasi: Pencapaian target kinerja terukur.</a:t>
            </a:r>
            <a:endParaRPr dirty="0">
              <a:solidFill>
                <a:schemeClr val="dk1"/>
              </a:solidFill>
            </a:endParaRP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en" sz="1400" b="1" dirty="0">
              <a:solidFill>
                <a:schemeClr val="dk1"/>
              </a:solidFill>
            </a:endParaRP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400" b="1" dirty="0">
                <a:solidFill>
                  <a:schemeClr val="dk1"/>
                </a:solidFill>
              </a:rPr>
              <a:t>Manusia sebagai Modal Insani (Human Capital):</a:t>
            </a:r>
            <a:endParaRPr sz="1400" b="1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dirty="0">
                <a:solidFill>
                  <a:schemeClr val="dk1"/>
                </a:solidFill>
              </a:rPr>
              <a:t>Pandangan: SDM sebagai investasi strategis yang meningkatkan nilai dan kapabilitas organisasi.</a:t>
            </a:r>
            <a:endParaRPr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dirty="0">
                <a:solidFill>
                  <a:schemeClr val="dk1"/>
                </a:solidFill>
              </a:rPr>
              <a:t>Fokus: Pengembangan berkelanjutan, pemberdayaan individu, inovasi, kolaborasi, kesejahteraan holistik.</a:t>
            </a:r>
            <a:endParaRPr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dirty="0">
                <a:solidFill>
                  <a:schemeClr val="dk1"/>
                </a:solidFill>
              </a:rPr>
              <a:t>Orientasi: Penciptaan nilai jangka panjang.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6C7AD5F-8712-20E8-C2FC-741248DB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94" y="126820"/>
            <a:ext cx="706909" cy="7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Prinsip Pengembangan SDM &amp; Pentingnya Komunikasi Kolegial</a:t>
            </a:r>
            <a:endParaRPr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331375"/>
            <a:ext cx="8520600" cy="3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b="1" dirty="0">
                <a:solidFill>
                  <a:schemeClr val="dk1"/>
                </a:solidFill>
              </a:rPr>
              <a:t>Beberapa Pemikiran:</a:t>
            </a:r>
            <a:endParaRPr sz="1500" b="1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SDM adalah investasi mahal yang harus dikembangkan maksimal (dosen mencapai profesor, tendik punya jenjang karir jelas).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Pendekatan SDM harus mengharmoniskan pengembangan potensi diri, karir, dan kebutuhan institusi.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dirty="0">
                <a:solidFill>
                  <a:schemeClr val="dk1"/>
                </a:solidFill>
              </a:rPr>
              <a:t>Penciptaan ekosistem organisasi yang mendukung inovasi dan kolaborasi.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b="1" dirty="0">
                <a:solidFill>
                  <a:schemeClr val="dk1"/>
                </a:solidFill>
              </a:rPr>
              <a:t>Ciri Komunikasi Kolegial dalam Konteks Akademik:</a:t>
            </a:r>
            <a:endParaRPr sz="1500" b="1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b="1" dirty="0">
                <a:solidFill>
                  <a:schemeClr val="dk1"/>
                </a:solidFill>
              </a:rPr>
              <a:t>Kesetaraan Profesional dan Saling Menghormati:</a:t>
            </a:r>
            <a:r>
              <a:rPr lang="en" sz="1500" dirty="0">
                <a:solidFill>
                  <a:schemeClr val="dk1"/>
                </a:solidFill>
              </a:rPr>
              <a:t> Diskusi berdasarkan kualitas argumen, </a:t>
            </a:r>
            <a:r>
              <a:rPr lang="en" sz="1500" b="1" dirty="0">
                <a:solidFill>
                  <a:schemeClr val="dk1"/>
                </a:solidFill>
              </a:rPr>
              <a:t>bukan hierarki jabatan</a:t>
            </a:r>
            <a:r>
              <a:rPr lang="en" sz="1500" dirty="0">
                <a:solidFill>
                  <a:schemeClr val="dk1"/>
                </a:solidFill>
              </a:rPr>
              <a:t>.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b="1" dirty="0">
                <a:solidFill>
                  <a:schemeClr val="dk1"/>
                </a:solidFill>
              </a:rPr>
              <a:t>Berorientasi pada Kolaborasi dan Konsensus:</a:t>
            </a:r>
            <a:r>
              <a:rPr lang="en" sz="1500" dirty="0">
                <a:solidFill>
                  <a:schemeClr val="dk1"/>
                </a:solidFill>
              </a:rPr>
              <a:t> Mencari solusi terbaik dan mencapai pemahaman bersama melalui musyawarah.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 b="1" dirty="0">
                <a:solidFill>
                  <a:schemeClr val="dk1"/>
                </a:solidFill>
              </a:rPr>
              <a:t>Terbuka, Transparan, dan Konstruktif:</a:t>
            </a:r>
            <a:r>
              <a:rPr lang="en" sz="1500" dirty="0">
                <a:solidFill>
                  <a:schemeClr val="dk1"/>
                </a:solidFill>
              </a:rPr>
              <a:t> Berbagi informasi bebas, kritik membangun, dan adaptasi berdasarkan masukan.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dirty="0"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02A5E7C-1D11-90D2-F36D-8BAC319B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94" y="126820"/>
            <a:ext cx="706909" cy="7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Tindak Lanjut &amp; Pembagian Peran, Antara Lain:</a:t>
            </a:r>
            <a:endParaRPr dirty="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945292"/>
            <a:ext cx="8520600" cy="4111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 dirty="0">
                <a:solidFill>
                  <a:schemeClr val="dk1"/>
                </a:solidFill>
              </a:rPr>
              <a:t>Tindak Lanjut untuk Pengembangan SDM ITB:</a:t>
            </a:r>
            <a:endParaRPr sz="1300" b="1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 dirty="0">
                <a:solidFill>
                  <a:schemeClr val="dk1"/>
                </a:solidFill>
              </a:rPr>
              <a:t>Peningkatan Standar Rekrutmen:</a:t>
            </a:r>
            <a:r>
              <a:rPr lang="en" sz="1300" dirty="0">
                <a:solidFill>
                  <a:schemeClr val="dk1"/>
                </a:solidFill>
              </a:rPr>
              <a:t> Terutama untuk tendik, dengan kualifikasi dan sistem seleksi yang lebih komprehensif.</a:t>
            </a:r>
            <a:endParaRPr sz="13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 dirty="0">
                <a:solidFill>
                  <a:schemeClr val="dk1"/>
                </a:solidFill>
              </a:rPr>
              <a:t>Pengembangan Program Kompetisi Internal:</a:t>
            </a:r>
            <a:r>
              <a:rPr lang="en" sz="1300" dirty="0">
                <a:solidFill>
                  <a:schemeClr val="dk1"/>
                </a:solidFill>
              </a:rPr>
              <a:t> Hibah dan insentif untuk inovasi pelayanan administratif.</a:t>
            </a:r>
            <a:endParaRPr sz="13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 dirty="0">
                <a:solidFill>
                  <a:schemeClr val="dk1"/>
                </a:solidFill>
              </a:rPr>
              <a:t>Program Studi Banding dan Benchmarking:</a:t>
            </a:r>
            <a:r>
              <a:rPr lang="en" sz="1300" dirty="0">
                <a:solidFill>
                  <a:schemeClr val="dk1"/>
                </a:solidFill>
              </a:rPr>
              <a:t> Mengadopsi praktik terbaik dari institusi terkemuka.</a:t>
            </a:r>
            <a:endParaRPr sz="13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 dirty="0">
                <a:solidFill>
                  <a:schemeClr val="dk1"/>
                </a:solidFill>
              </a:rPr>
              <a:t>Perbaikan Sistem Remunerasi:</a:t>
            </a:r>
            <a:r>
              <a:rPr lang="en" sz="1300" dirty="0">
                <a:solidFill>
                  <a:schemeClr val="dk1"/>
                </a:solidFill>
              </a:rPr>
              <a:t> Evaluasi dan revisi struktur gaji serta tunjangan berbasis kinerja.</a:t>
            </a:r>
            <a:endParaRPr sz="13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 dirty="0">
                <a:solidFill>
                  <a:schemeClr val="dk1"/>
                </a:solidFill>
              </a:rPr>
              <a:t>Kolaborasi MWA-SA-Rektorat:</a:t>
            </a:r>
            <a:r>
              <a:rPr lang="en" sz="1300" dirty="0">
                <a:solidFill>
                  <a:schemeClr val="dk1"/>
                </a:solidFill>
              </a:rPr>
              <a:t> Pembentukan tim kerja bersama untuk pemetaan masalah dan kebijakan terintegrasi (dosen &amp; tendik).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dirty="0">
                <a:solidFill>
                  <a:schemeClr val="dk1"/>
                </a:solidFill>
              </a:rPr>
              <a:t>… (masukan dari komunitas)</a:t>
            </a:r>
            <a:endParaRPr sz="1300" dirty="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b="1" dirty="0">
                <a:solidFill>
                  <a:schemeClr val="dk1"/>
                </a:solidFill>
              </a:rPr>
              <a:t>Pembagian Peran:</a:t>
            </a:r>
            <a:endParaRPr sz="1300" b="1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 dirty="0">
                <a:solidFill>
                  <a:schemeClr val="dk1"/>
                </a:solidFill>
              </a:rPr>
              <a:t>Dosen:</a:t>
            </a:r>
            <a:r>
              <a:rPr lang="en" sz="1300" dirty="0">
                <a:solidFill>
                  <a:schemeClr val="dk1"/>
                </a:solidFill>
              </a:rPr>
              <a:t> Berfokus pada </a:t>
            </a:r>
            <a:r>
              <a:rPr lang="en" sz="1300" b="1" dirty="0">
                <a:solidFill>
                  <a:schemeClr val="dk1"/>
                </a:solidFill>
              </a:rPr>
              <a:t>Tridarma yang bermutu</a:t>
            </a:r>
            <a:r>
              <a:rPr lang="en" sz="1300" dirty="0">
                <a:solidFill>
                  <a:schemeClr val="dk1"/>
                </a:solidFill>
              </a:rPr>
              <a:t> (pendidikan, penelitian, pengabdian masyarakat).</a:t>
            </a:r>
            <a:endParaRPr sz="13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 dirty="0">
                <a:solidFill>
                  <a:schemeClr val="dk1"/>
                </a:solidFill>
              </a:rPr>
              <a:t>Tendik: </a:t>
            </a:r>
            <a:r>
              <a:rPr lang="en" sz="1300" dirty="0">
                <a:solidFill>
                  <a:schemeClr val="dk1"/>
                </a:solidFill>
              </a:rPr>
              <a:t>Berfokus pada dukungan aktivitas penyelenggaraan pendidikan tinggi</a:t>
            </a:r>
            <a:endParaRPr lang="en" sz="1300" b="1" dirty="0">
              <a:solidFill>
                <a:schemeClr val="dk1"/>
              </a:solidFill>
            </a:endParaRPr>
          </a:p>
          <a:p>
            <a:pPr lvl="1" indent="-311150">
              <a:buClr>
                <a:schemeClr val="dk1"/>
              </a:buClr>
              <a:buSzPts val="1300"/>
            </a:pPr>
            <a:r>
              <a:rPr lang="en" sz="1300" b="1" dirty="0">
                <a:solidFill>
                  <a:schemeClr val="dk1"/>
                </a:solidFill>
              </a:rPr>
              <a:t>Rektor, Senat Akademik dan MWA:</a:t>
            </a:r>
            <a:r>
              <a:rPr lang="en" sz="1300" dirty="0">
                <a:solidFill>
                  <a:schemeClr val="dk1"/>
                </a:solidFill>
              </a:rPr>
              <a:t> Memikirkan dan memastikan </a:t>
            </a:r>
            <a:r>
              <a:rPr lang="en" sz="1300" b="1" dirty="0">
                <a:solidFill>
                  <a:schemeClr val="dk1"/>
                </a:solidFill>
              </a:rPr>
              <a:t>regulasi/strategi/operasional/ pendanaan</a:t>
            </a:r>
            <a:r>
              <a:rPr lang="en" sz="1300" dirty="0">
                <a:solidFill>
                  <a:schemeClr val="dk1"/>
                </a:solidFill>
              </a:rPr>
              <a:t> yang memadai untuk mendukung Tridarma tersebut.</a:t>
            </a:r>
            <a:endParaRPr sz="1300" dirty="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 dirty="0">
                <a:solidFill>
                  <a:schemeClr val="dk1"/>
                </a:solidFill>
              </a:rPr>
              <a:t>Sinergi:</a:t>
            </a:r>
            <a:r>
              <a:rPr lang="en" sz="1300" dirty="0">
                <a:solidFill>
                  <a:schemeClr val="dk1"/>
                </a:solidFill>
              </a:rPr>
              <a:t> Pembagian peran ini menciptakan sinergi esensial untuk kemajuan universitas.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F6E49CA-D03A-FBEC-1EAC-2CAD8FC59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94" y="126820"/>
            <a:ext cx="706909" cy="7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Masukkan, koreksi, atau pertanyaan dapat diberikan via Google Form sbb: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https://docs.google.com/forms/d/e/1FAIpQLScHDcqbuan9INELRs0N1o9HQRvBfgrVWusF4EvPCxWs5OuNKA/viewform?usp=header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9AE6DA-33EB-58A1-796A-9F22AE11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94" y="126820"/>
            <a:ext cx="706909" cy="7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604</Words>
  <Application>Microsoft Office PowerPoint</Application>
  <PresentationFormat>On-screen Show (16:9)</PresentationFormat>
  <Paragraphs>64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DRAFT NASKAH AKADEMIK MWA TENTANG PENGEMBANGAN SDM ITB</vt:lpstr>
      <vt:lpstr>Pemikiran Penting: Pengembangan Dosen dan Tenaga Kependidikan menuju Budaya Unggul</vt:lpstr>
      <vt:lpstr>Potret Pengelolaan SDM ITB Saat Ini &amp; Tantangan  Utama, Antara Lain:</vt:lpstr>
      <vt:lpstr>Pergeseran Paradigma</vt:lpstr>
      <vt:lpstr>Prinsip Pengembangan SDM &amp; Pentingnya Komunikasi Kolegial</vt:lpstr>
      <vt:lpstr>Tindak Lanjut &amp; Pembagian Peran, Antara Lain: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Biro Adum</dc:creator>
  <cp:lastModifiedBy>Dini Sofiani Permatasari, S.Si., M.T.</cp:lastModifiedBy>
  <cp:revision>21</cp:revision>
  <dcterms:modified xsi:type="dcterms:W3CDTF">2025-08-11T07:03:14Z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2025-08-11T05:14:49Z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0b6fecee-c70b-465e-ac7d-11298a447cd0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